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210 Baekdusan Regular" panose="02020603020101020101" pitchFamily="18" charset="-127"/>
      <p:regular r:id="rId17"/>
    </p:embeddedFont>
    <p:embeddedFont>
      <p:font typeface="BareunDotumPro 1" panose="02020503020101020101" pitchFamily="18" charset="-127"/>
      <p:regular r:id="rId18"/>
    </p:embeddedFont>
    <p:embeddedFont>
      <p:font typeface="BareunDotumPro 2" panose="02020503020101020101" pitchFamily="18" charset="-127"/>
      <p:regular r:id="rId19"/>
    </p:embeddedFont>
    <p:embeddedFont>
      <p:font typeface="BareunDotumPro 3" panose="02020503020101020101" pitchFamily="18" charset="-127"/>
      <p:regular r:id="rId20"/>
    </p:embeddedFont>
    <p:embeddedFont>
      <p:font typeface="Noto Sans CJK KR Bold" panose="020B0800000000000000" pitchFamily="34" charset="-128"/>
      <p:bold r:id="rId21"/>
    </p:embeddedFont>
    <p:embeddedFont>
      <p:font typeface="Noto Sans CJK KR Regular" panose="020B0500000000000000" pitchFamily="34" charset="-128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03" autoAdjust="0"/>
  </p:normalViewPr>
  <p:slideViewPr>
    <p:cSldViewPr>
      <p:cViewPr varScale="1">
        <p:scale>
          <a:sx n="57" d="100"/>
          <a:sy n="57" d="100"/>
        </p:scale>
        <p:origin x="168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01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51200" y="2235200"/>
            <a:ext cx="8382000" cy="227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7000" b="0" i="0" u="none" strike="noStrike" dirty="0">
                <a:solidFill>
                  <a:srgbClr val="000000"/>
                </a:solidFill>
                <a:latin typeface="BareunDotumPro 3"/>
              </a:rPr>
              <a:t>RAG</a:t>
            </a:r>
            <a:r>
              <a:rPr lang="ko-KR" sz="7000" b="0" i="0" u="none" strike="noStrike" dirty="0" err="1">
                <a:solidFill>
                  <a:srgbClr val="000000"/>
                </a:solidFill>
                <a:ea typeface="BareunDotumPro 3"/>
              </a:rPr>
              <a:t>를</a:t>
            </a:r>
            <a:r>
              <a:rPr lang="en-US" sz="7000" b="0" i="0" u="none" strike="noStrike" dirty="0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7000" b="0" i="0" u="none" strike="noStrike" dirty="0">
                <a:solidFill>
                  <a:srgbClr val="000000"/>
                </a:solidFill>
                <a:ea typeface="BareunDotumPro 3"/>
              </a:rPr>
              <a:t>이용한</a:t>
            </a:r>
          </a:p>
          <a:p>
            <a:pPr lvl="0" algn="ctr">
              <a:lnSpc>
                <a:spcPct val="95449"/>
              </a:lnSpc>
            </a:pPr>
            <a:r>
              <a:rPr lang="ko-KR" sz="7000" b="0" i="0" u="none" strike="noStrike" dirty="0">
                <a:solidFill>
                  <a:srgbClr val="000000"/>
                </a:solidFill>
                <a:ea typeface="BareunDotumPro 3"/>
              </a:rPr>
              <a:t>학습</a:t>
            </a:r>
            <a:r>
              <a:rPr lang="en-US" sz="7000" b="0" i="0" u="none" strike="noStrike" dirty="0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7000" b="0" i="0" u="none" strike="noStrike" dirty="0">
                <a:solidFill>
                  <a:srgbClr val="000000"/>
                </a:solidFill>
                <a:ea typeface="BareunDotumPro 3"/>
              </a:rPr>
              <a:t>보조</a:t>
            </a:r>
            <a:r>
              <a:rPr lang="en-US" sz="7000" b="0" i="0" u="none" strike="noStrike" dirty="0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7000" b="0" i="0" u="none" strike="noStrike" dirty="0" err="1">
                <a:solidFill>
                  <a:srgbClr val="000000"/>
                </a:solidFill>
                <a:ea typeface="BareunDotumPro 3"/>
              </a:rPr>
              <a:t>챗봇</a:t>
            </a:r>
            <a:endParaRPr lang="ko-KR" sz="7000" b="0" i="0" u="none" strike="noStrike" dirty="0">
              <a:solidFill>
                <a:srgbClr val="000000"/>
              </a:solidFill>
              <a:ea typeface="BareunDotumPro 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017500" y="7810500"/>
            <a:ext cx="4102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500" b="1" i="0" u="none" strike="noStrike">
                <a:solidFill>
                  <a:srgbClr val="1D1D1D"/>
                </a:solidFill>
                <a:ea typeface="BareunDotumPro 1"/>
              </a:rPr>
              <a:t>김의찬</a:t>
            </a:r>
            <a:r>
              <a:rPr lang="en-US" sz="2500" b="1" i="0" u="none" strike="noStrike">
                <a:solidFill>
                  <a:srgbClr val="1D1D1D"/>
                </a:solidFill>
                <a:latin typeface="BareunDotumPro 1"/>
              </a:rPr>
              <a:t>  </a:t>
            </a:r>
            <a:r>
              <a:rPr lang="ko-KR" sz="2500" b="1" i="0" u="none" strike="noStrike">
                <a:solidFill>
                  <a:srgbClr val="1D1D1D"/>
                </a:solidFill>
                <a:ea typeface="BareunDotumPro 1"/>
              </a:rPr>
              <a:t>최효재</a:t>
            </a:r>
            <a:r>
              <a:rPr lang="en-US" sz="2500" b="1" i="0" u="none" strike="noStrike">
                <a:solidFill>
                  <a:srgbClr val="1D1D1D"/>
                </a:solidFill>
                <a:latin typeface="BareunDotumPro 1"/>
              </a:rPr>
              <a:t>  </a:t>
            </a:r>
            <a:r>
              <a:rPr lang="ko-KR" sz="2500" b="1" i="0" u="none" strike="noStrike">
                <a:solidFill>
                  <a:srgbClr val="1D1D1D"/>
                </a:solidFill>
                <a:ea typeface="BareunDotumPro 1"/>
              </a:rPr>
              <a:t>권동환</a:t>
            </a:r>
            <a:r>
              <a:rPr lang="en-US" sz="2500" b="1" i="0" u="none" strike="noStrike">
                <a:solidFill>
                  <a:srgbClr val="1D1D1D"/>
                </a:solidFill>
                <a:latin typeface="BareunDotumPro 1"/>
              </a:rPr>
              <a:t>  </a:t>
            </a:r>
            <a:r>
              <a:rPr lang="ko-KR" sz="2500" b="1" i="0" u="none" strike="noStrike">
                <a:solidFill>
                  <a:srgbClr val="1D1D1D"/>
                </a:solidFill>
                <a:ea typeface="BareunDotumPro 1"/>
              </a:rPr>
              <a:t>이세중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0" y="7581900"/>
            <a:ext cx="88900" cy="91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00" y="2362200"/>
            <a:ext cx="254000" cy="2070100"/>
          </a:xfrm>
          <a:prstGeom prst="rect">
            <a:avLst/>
          </a:prstGeom>
          <a:effectLst>
            <a:outerShdw blurRad="5547" dist="77632">
              <a:srgbClr val="000000">
                <a:alpha val="30000"/>
              </a:srgbClr>
            </a:outerShdw>
          </a:effectLst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558800"/>
            <a:ext cx="622300" cy="596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030700" y="520700"/>
            <a:ext cx="584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Noto Sans CJK KR Bold"/>
              </a:rPr>
              <a:t>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0700" y="1143000"/>
            <a:ext cx="1892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4.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시연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2667000"/>
            <a:ext cx="887730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03400" y="1168400"/>
            <a:ext cx="7962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5.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기대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효과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162300"/>
            <a:ext cx="6172200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162300"/>
            <a:ext cx="6172200" cy="524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200" y="2997200"/>
            <a:ext cx="5511800" cy="5257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6800" y="2082800"/>
            <a:ext cx="2159000" cy="215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740000">
            <a:off x="8585200" y="5181600"/>
            <a:ext cx="1727200" cy="1206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03400" y="1168400"/>
            <a:ext cx="7962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5.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기대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효과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0" y="1206500"/>
            <a:ext cx="833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6.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개발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과정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중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문제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229100"/>
            <a:ext cx="6172200" cy="443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100" y="3606800"/>
            <a:ext cx="5575300" cy="5575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89200" y="2349500"/>
            <a:ext cx="9067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(1)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라이브러리들간의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의존성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문제로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인하여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충돌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발생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4025900"/>
            <a:ext cx="9232900" cy="441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14600" y="2565400"/>
            <a:ext cx="67437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(2) fly.io 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타임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아웃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에러</a:t>
            </a:r>
            <a:r>
              <a:rPr lang="en-US" sz="3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oto Sans CJK KR Regular"/>
              </a:rPr>
              <a:t>발생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8800" y="1206500"/>
            <a:ext cx="833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6.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개발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과정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중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문제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2298700"/>
            <a:ext cx="4305300" cy="4305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340100"/>
            <a:ext cx="6172200" cy="3238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59100" y="7594600"/>
            <a:ext cx="6223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비동기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처리를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통한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타임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아웃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에러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해결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0" y="7594600"/>
            <a:ext cx="5499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UX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고려한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지속적인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UI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업데이트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8800" y="1206500"/>
            <a:ext cx="833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7.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향후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개발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계획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5300" y="1168400"/>
            <a:ext cx="833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0.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목차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0" y="2197100"/>
            <a:ext cx="86487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16800" y="4533900"/>
            <a:ext cx="4318000" cy="1308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400" b="1" i="0" u="none" strike="noStrike">
                <a:solidFill>
                  <a:srgbClr val="000000"/>
                </a:solidFill>
                <a:ea typeface="210 Baekdusan Regular"/>
              </a:rPr>
              <a:t>동환</a:t>
            </a:r>
            <a:r>
              <a:rPr lang="en-US" sz="7400" b="1" i="0" u="none" strike="noStrike">
                <a:solidFill>
                  <a:srgbClr val="000000"/>
                </a:solidFill>
                <a:latin typeface="210 Baekdusan Regular"/>
              </a:rPr>
              <a:t> BOT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65300" y="1168400"/>
            <a:ext cx="833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1.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서비스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소개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4483100"/>
            <a:ext cx="12827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4775200"/>
            <a:ext cx="3860800" cy="1638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5300" y="1168400"/>
            <a:ext cx="833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1.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서비스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소개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4775200"/>
            <a:ext cx="3860800" cy="1638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5588000"/>
            <a:ext cx="5080000" cy="439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100" y="6464300"/>
            <a:ext cx="4165600" cy="257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00000">
            <a:off x="8293100" y="5816600"/>
            <a:ext cx="1689100" cy="118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8293100" y="4178300"/>
            <a:ext cx="1689100" cy="1181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47500" y="393700"/>
            <a:ext cx="4940300" cy="4940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1168400"/>
            <a:ext cx="833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1.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서비스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0" y="4775200"/>
            <a:ext cx="3860800" cy="163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00000">
            <a:off x="8293100" y="5816600"/>
            <a:ext cx="1689100" cy="118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0000">
            <a:off x="8293100" y="4178300"/>
            <a:ext cx="1689100" cy="1181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65300" y="1168400"/>
            <a:ext cx="833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1.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서비스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6200" y="2705100"/>
            <a:ext cx="4826000" cy="185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6990"/>
              </a:lnSpc>
            </a:pPr>
            <a:r>
              <a:rPr lang="ko-KR" sz="5000" b="1" i="0" u="none" strike="noStrike">
                <a:solidFill>
                  <a:srgbClr val="000000"/>
                </a:solidFill>
                <a:ea typeface="BareunDotumPro 2"/>
              </a:rPr>
              <a:t>가짜</a:t>
            </a:r>
            <a:r>
              <a:rPr lang="en-US" sz="5000" b="1" i="0" u="none" strike="noStrike">
                <a:solidFill>
                  <a:srgbClr val="000000"/>
                </a:solidFill>
                <a:latin typeface="BareunDotumPro 2"/>
              </a:rPr>
              <a:t> </a:t>
            </a:r>
            <a:r>
              <a:rPr lang="ko-KR" sz="5000" b="1" i="0" u="none" strike="noStrike">
                <a:solidFill>
                  <a:srgbClr val="000000"/>
                </a:solidFill>
                <a:ea typeface="BareunDotumPro 2"/>
              </a:rPr>
              <a:t>정보</a:t>
            </a:r>
          </a:p>
          <a:p>
            <a:pPr lvl="0" algn="ctr">
              <a:lnSpc>
                <a:spcPct val="126990"/>
              </a:lnSpc>
            </a:pPr>
            <a:r>
              <a:rPr lang="en-US" sz="5000" b="1" i="0" u="none" strike="noStrike">
                <a:solidFill>
                  <a:srgbClr val="000000"/>
                </a:solidFill>
                <a:latin typeface="BareunDotumPro 2"/>
              </a:rPr>
              <a:t>(Hallucination)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20500" y="5461000"/>
            <a:ext cx="4584700" cy="429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6990"/>
              </a:lnSpc>
            </a:pPr>
            <a:r>
              <a:rPr lang="en-US" sz="5000" b="1" i="0" u="none" strike="noStrike">
                <a:solidFill>
                  <a:srgbClr val="000000"/>
                </a:solidFill>
                <a:latin typeface="BareunDotumPro 2"/>
              </a:rPr>
              <a:t> </a:t>
            </a:r>
            <a:r>
              <a:rPr lang="en-US" sz="3500" b="1" i="1" u="none" strike="noStrike">
                <a:solidFill>
                  <a:srgbClr val="000000"/>
                </a:solidFill>
                <a:latin typeface="BareunDotumPro 2"/>
              </a:rPr>
              <a:t>Too Much</a:t>
            </a:r>
          </a:p>
          <a:p>
            <a:pPr lvl="0" algn="ctr">
              <a:lnSpc>
                <a:spcPct val="126990"/>
              </a:lnSpc>
            </a:pPr>
            <a:r>
              <a:rPr lang="en-US" sz="3500" b="1" i="1" u="none" strike="noStrike">
                <a:solidFill>
                  <a:srgbClr val="000000"/>
                </a:solidFill>
                <a:latin typeface="BareunDotumPro 2"/>
              </a:rPr>
              <a:t>Too old</a:t>
            </a:r>
          </a:p>
          <a:p>
            <a:pPr lvl="0" algn="ctr">
              <a:lnSpc>
                <a:spcPct val="126990"/>
              </a:lnSpc>
            </a:pPr>
            <a:r>
              <a:rPr lang="en-US" sz="3500" b="1" i="1" u="none" strike="noStrike">
                <a:solidFill>
                  <a:srgbClr val="000000"/>
                </a:solidFill>
                <a:latin typeface="BareunDotumPro 2"/>
              </a:rPr>
              <a:t>Too simple </a:t>
            </a:r>
          </a:p>
          <a:p>
            <a:pPr lvl="0" algn="ctr">
              <a:lnSpc>
                <a:spcPct val="126990"/>
              </a:lnSpc>
            </a:pPr>
            <a:r>
              <a:rPr lang="en-US" sz="5000" b="1" i="0" u="none" strike="noStrike">
                <a:solidFill>
                  <a:srgbClr val="000000"/>
                </a:solidFill>
                <a:latin typeface="BareunDotumPro 2"/>
              </a:rPr>
              <a:t> </a:t>
            </a:r>
            <a:r>
              <a:rPr lang="en-US" sz="5500" b="1" i="0" u="none" strike="noStrike">
                <a:solidFill>
                  <a:srgbClr val="000000"/>
                </a:solidFill>
                <a:latin typeface="BareunDotumPro 2"/>
              </a:rPr>
              <a:t>Information</a:t>
            </a:r>
          </a:p>
          <a:p>
            <a:pPr lvl="0" algn="ctr">
              <a:lnSpc>
                <a:spcPct val="126990"/>
              </a:lnSpc>
            </a:pPr>
            <a:endParaRPr lang="en-US" sz="5500" b="1" i="0" u="none" strike="noStrike">
              <a:solidFill>
                <a:srgbClr val="000000"/>
              </a:solidFill>
              <a:latin typeface="BareunDotumPro 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00" y="2540000"/>
            <a:ext cx="5105400" cy="6807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861800" y="2971800"/>
            <a:ext cx="26035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BareunDotumPro 2"/>
              </a:rPr>
              <a:t>주요</a:t>
            </a:r>
            <a:r>
              <a:rPr lang="en-US" sz="4000" b="0" i="0" u="none" strike="noStrike">
                <a:solidFill>
                  <a:srgbClr val="000000"/>
                </a:solidFill>
                <a:latin typeface="BareunDotumPro 2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BareunDotumPro 2"/>
              </a:rPr>
              <a:t>기능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00" y="2540000"/>
            <a:ext cx="5105400" cy="6807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57600" y="3136900"/>
            <a:ext cx="1295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BareunDotumPro 2"/>
              </a:rPr>
              <a:t>목표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08400" y="4445000"/>
            <a:ext cx="4445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1" i="1" u="sng" strike="noStrike">
                <a:solidFill>
                  <a:srgbClr val="000000"/>
                </a:solidFill>
                <a:latin typeface="BareunDotumPro 1"/>
              </a:rPr>
              <a:t>'</a:t>
            </a:r>
            <a:r>
              <a:rPr lang="ko-KR" sz="3000" b="1" i="1" u="sng" strike="noStrike">
                <a:solidFill>
                  <a:srgbClr val="000000"/>
                </a:solidFill>
                <a:ea typeface="BareunDotumPro 1"/>
              </a:rPr>
              <a:t>학습</a:t>
            </a:r>
            <a:r>
              <a:rPr lang="en-US" sz="3000" b="1" i="1" u="sng" strike="noStrike">
                <a:solidFill>
                  <a:srgbClr val="000000"/>
                </a:solidFill>
                <a:latin typeface="BareunDotumPro 1"/>
              </a:rPr>
              <a:t> </a:t>
            </a:r>
            <a:r>
              <a:rPr lang="ko-KR" sz="3000" b="1" i="1" u="sng" strike="noStrike">
                <a:solidFill>
                  <a:srgbClr val="000000"/>
                </a:solidFill>
                <a:ea typeface="BareunDotumPro 1"/>
              </a:rPr>
              <a:t>자료</a:t>
            </a:r>
            <a:r>
              <a:rPr lang="en-US" sz="3000" b="1" i="1" u="sng" strike="noStrike">
                <a:solidFill>
                  <a:srgbClr val="000000"/>
                </a:solidFill>
                <a:latin typeface="BareunDotumPro 1"/>
              </a:rPr>
              <a:t>'</a:t>
            </a:r>
            <a:r>
              <a:rPr lang="ko-KR" sz="3000" b="0" i="0" u="none" strike="noStrike">
                <a:solidFill>
                  <a:srgbClr val="000000"/>
                </a:solidFill>
                <a:ea typeface="BareunDotumPro 1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BareunDotumPro 1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BareunDotumPro 1"/>
              </a:rPr>
              <a:t>기반으로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3848100" y="5562600"/>
            <a:ext cx="39243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적절한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범위의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제공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60800" y="7061200"/>
            <a:ext cx="39243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최신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경향을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반영한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제공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11645900" y="4445000"/>
            <a:ext cx="44450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BareunDotumPro 1"/>
              </a:rPr>
              <a:t>사용자</a:t>
            </a:r>
            <a:r>
              <a:rPr lang="en-US" sz="3000" b="0" i="0" u="none" strike="noStrike">
                <a:solidFill>
                  <a:srgbClr val="000000"/>
                </a:solidFill>
                <a:latin typeface="BareunDotumPro 1"/>
              </a:rPr>
              <a:t> PDF </a:t>
            </a:r>
            <a:r>
              <a:rPr lang="ko-KR" sz="3000" b="0" i="0" u="none" strike="noStrike">
                <a:solidFill>
                  <a:srgbClr val="000000"/>
                </a:solidFill>
                <a:ea typeface="BareunDotumPro 1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BareunDotumPro 1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BareunDotumPro 1"/>
              </a:rPr>
              <a:t>    </a:t>
            </a:r>
            <a:r>
              <a:rPr lang="ko-KR" sz="3000" b="0" i="0" u="none" strike="noStrike">
                <a:solidFill>
                  <a:srgbClr val="000000"/>
                </a:solidFill>
                <a:ea typeface="BareunDotumPro 1"/>
              </a:rPr>
              <a:t>포멧팅</a:t>
            </a:r>
            <a:r>
              <a:rPr lang="en-US" sz="3000" b="0" i="0" u="none" strike="noStrike">
                <a:solidFill>
                  <a:srgbClr val="000000"/>
                </a:solidFill>
                <a:latin typeface="BareunDotumPro 1"/>
              </a:rPr>
              <a:t>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96700" y="5829300"/>
            <a:ext cx="4597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BareunDotumPro 1"/>
              </a:rPr>
              <a:t>질의응답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45900" y="7239000"/>
            <a:ext cx="4445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BareunDotumPro 1"/>
              </a:rPr>
              <a:t>예시</a:t>
            </a:r>
            <a:r>
              <a:rPr lang="en-US" sz="3000" b="0" i="0" u="none" strike="noStrike">
                <a:solidFill>
                  <a:srgbClr val="000000"/>
                </a:solidFill>
                <a:latin typeface="BareunDotumPro 1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BareunDotumPro 1"/>
              </a:rPr>
              <a:t>문제</a:t>
            </a:r>
            <a:r>
              <a:rPr lang="en-US" sz="3000" b="0" i="0" u="none" strike="noStrike">
                <a:solidFill>
                  <a:srgbClr val="000000"/>
                </a:solidFill>
                <a:latin typeface="BareunDotumPro 1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BareunDotumPro 1"/>
              </a:rPr>
              <a:t>생성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5300" y="1168400"/>
            <a:ext cx="8331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1.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서비스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소개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2222500"/>
            <a:ext cx="11849100" cy="695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5300" y="1130300"/>
            <a:ext cx="478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2.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배포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구조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0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93800"/>
            <a:ext cx="254000" cy="749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667000"/>
            <a:ext cx="1562100" cy="226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4508500"/>
            <a:ext cx="24130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3086100"/>
            <a:ext cx="2298700" cy="142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2501900"/>
            <a:ext cx="3683000" cy="260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2100000">
            <a:off x="4711700" y="4368800"/>
            <a:ext cx="2032000" cy="10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0" y="3733800"/>
            <a:ext cx="7366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06300" y="3771900"/>
            <a:ext cx="736600" cy="10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3302000"/>
            <a:ext cx="990600" cy="99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200" y="5473700"/>
            <a:ext cx="1689100" cy="168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8700" y="6311900"/>
            <a:ext cx="8343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3601700" y="5473700"/>
            <a:ext cx="17780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3754100" y="6629400"/>
            <a:ext cx="37973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11938000" y="8534400"/>
            <a:ext cx="36195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0071100" y="6845300"/>
            <a:ext cx="914400" cy="101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9600" y="8064500"/>
            <a:ext cx="1028700" cy="1028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3500" y="7531100"/>
            <a:ext cx="1003300" cy="1003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9360000">
            <a:off x="4152900" y="7480300"/>
            <a:ext cx="1854200" cy="10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87000" y="7670800"/>
            <a:ext cx="1358900" cy="137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0800000">
            <a:off x="8216900" y="8470900"/>
            <a:ext cx="1739900" cy="101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765300" y="1130300"/>
            <a:ext cx="9321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3.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데이터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처리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파이프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라인</a:t>
            </a:r>
            <a:r>
              <a:rPr lang="en-US" sz="5000" b="0" i="0" u="none" strike="noStrike">
                <a:solidFill>
                  <a:srgbClr val="000000"/>
                </a:solidFill>
                <a:latin typeface="BareunDotumPro 3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BareunDotumPro 3"/>
              </a:rPr>
              <a:t>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Macintosh PowerPoint</Application>
  <PresentationFormat>사용자 지정</PresentationFormat>
  <Paragraphs>39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Noto Sans CJK KR Bold</vt:lpstr>
      <vt:lpstr>Calibri</vt:lpstr>
      <vt:lpstr>BareunDotumPro 2</vt:lpstr>
      <vt:lpstr>BareunDotumPro 1</vt:lpstr>
      <vt:lpstr>Arial</vt:lpstr>
      <vt:lpstr>BareunDotumPro 3</vt:lpstr>
      <vt:lpstr>Noto Sans CJK KR Regular</vt:lpstr>
      <vt:lpstr>210 Baekdusan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동환 권</cp:lastModifiedBy>
  <cp:revision>1</cp:revision>
  <dcterms:created xsi:type="dcterms:W3CDTF">2006-08-16T00:00:00Z</dcterms:created>
  <dcterms:modified xsi:type="dcterms:W3CDTF">2025-01-03T02:31:09Z</dcterms:modified>
</cp:coreProperties>
</file>